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8" r:id="rId6"/>
    <p:sldId id="269" r:id="rId7"/>
    <p:sldId id="270" r:id="rId8"/>
    <p:sldId id="263" r:id="rId9"/>
    <p:sldId id="260" r:id="rId10"/>
    <p:sldId id="261" r:id="rId11"/>
    <p:sldId id="265" r:id="rId12"/>
    <p:sldId id="266" r:id="rId13"/>
    <p:sldId id="267" r:id="rId14"/>
    <p:sldId id="26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97095" autoAdjust="0"/>
  </p:normalViewPr>
  <p:slideViewPr>
    <p:cSldViewPr snapToGrid="0">
      <p:cViewPr>
        <p:scale>
          <a:sx n="90" d="100"/>
          <a:sy n="90" d="100"/>
        </p:scale>
        <p:origin x="66" y="-6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48CF4B-8D2D-4FF8-BF4C-B0797BD1E892}" type="datetimeFigureOut">
              <a:rPr lang="en-US" smtClean="0"/>
              <a:t>1/24/2021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642A0D-BF85-42B8-8E57-B38B2CFF4BA6}" type="slidenum">
              <a:rPr lang="en-US" smtClean="0"/>
              <a:t>‹#›</a:t>
            </a:fld>
            <a:endParaRPr lang="en-US"/>
          </a:p>
        </p:txBody>
      </p:sp>
    </p:spTree>
    <p:extLst>
      <p:ext uri="{BB962C8B-B14F-4D97-AF65-F5344CB8AC3E}">
        <p14:creationId xmlns:p14="http://schemas.microsoft.com/office/powerpoint/2010/main" val="3100272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energy efficient methods</a:t>
            </a:r>
            <a:r>
              <a:rPr lang="en-US" baseline="0" dirty="0" smtClean="0"/>
              <a:t> one can save cost through upgrading equipment, installing energy efficient lighting equipment and improving heating and cooling </a:t>
            </a:r>
            <a:r>
              <a:rPr lang="en-US" baseline="0" dirty="0" err="1" smtClean="0"/>
              <a:t>proess</a:t>
            </a:r>
            <a:r>
              <a:rPr lang="en-US" baseline="0" dirty="0" smtClean="0"/>
              <a:t>. Moreover, one can increase the efficiency of energy by designing and construction techniques to reduce cooling and heating</a:t>
            </a:r>
            <a:r>
              <a:rPr lang="en-US" dirty="0" smtClean="0"/>
              <a:t> </a:t>
            </a:r>
            <a:r>
              <a:rPr lang="en-US" dirty="0" err="1" smtClean="0"/>
              <a:t>process.finally</a:t>
            </a:r>
            <a:r>
              <a:rPr lang="en-US" dirty="0" smtClean="0"/>
              <a:t>, one should manage</a:t>
            </a:r>
            <a:r>
              <a:rPr lang="en-US" baseline="0" dirty="0" smtClean="0"/>
              <a:t> the energy being used. </a:t>
            </a:r>
            <a:endParaRPr lang="en-US" dirty="0"/>
          </a:p>
        </p:txBody>
      </p:sp>
      <p:sp>
        <p:nvSpPr>
          <p:cNvPr id="4" name="Slide Number Placeholder 3"/>
          <p:cNvSpPr>
            <a:spLocks noGrp="1"/>
          </p:cNvSpPr>
          <p:nvPr>
            <p:ph type="sldNum" sz="quarter" idx="10"/>
          </p:nvPr>
        </p:nvSpPr>
        <p:spPr/>
        <p:txBody>
          <a:bodyPr/>
          <a:lstStyle/>
          <a:p>
            <a:fld id="{4E642A0D-BF85-42B8-8E57-B38B2CFF4BA6}" type="slidenum">
              <a:rPr lang="en-US" smtClean="0"/>
              <a:t>7</a:t>
            </a:fld>
            <a:endParaRPr lang="en-US"/>
          </a:p>
        </p:txBody>
      </p:sp>
    </p:spTree>
    <p:extLst>
      <p:ext uri="{BB962C8B-B14F-4D97-AF65-F5344CB8AC3E}">
        <p14:creationId xmlns:p14="http://schemas.microsoft.com/office/powerpoint/2010/main" val="1197543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talks about the energy efficiency through reducing readmission. There is need for the hospitals to reduce the readmission of both inpatient and outpatient care in order to reduce the cost of operation, improve quality of service, and increase the patient satisfaction. The hospital management team can also deploy Re-use and recycle techniques to reduce the energy used in hospitals. The quality of operation will definitely improve. </a:t>
            </a:r>
            <a:endParaRPr lang="en-US" dirty="0"/>
          </a:p>
        </p:txBody>
      </p:sp>
      <p:sp>
        <p:nvSpPr>
          <p:cNvPr id="4" name="Slide Number Placeholder 3"/>
          <p:cNvSpPr>
            <a:spLocks noGrp="1"/>
          </p:cNvSpPr>
          <p:nvPr>
            <p:ph type="sldNum" sz="quarter" idx="10"/>
          </p:nvPr>
        </p:nvSpPr>
        <p:spPr/>
        <p:txBody>
          <a:bodyPr/>
          <a:lstStyle/>
          <a:p>
            <a:fld id="{4E642A0D-BF85-42B8-8E57-B38B2CFF4BA6}" type="slidenum">
              <a:rPr lang="en-US" smtClean="0"/>
              <a:t>8</a:t>
            </a:fld>
            <a:endParaRPr lang="en-US"/>
          </a:p>
        </p:txBody>
      </p:sp>
    </p:spTree>
    <p:extLst>
      <p:ext uri="{BB962C8B-B14F-4D97-AF65-F5344CB8AC3E}">
        <p14:creationId xmlns:p14="http://schemas.microsoft.com/office/powerpoint/2010/main" val="2824178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A60C19-C265-412B-8D8F-E6C8E97B54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489D01BA-39C0-4180-94C6-0FA785F61F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1FC2EEE1-6D03-42CB-9584-1040CACC891E}"/>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34631BEB-E2F0-4857-A4AB-A2910146B2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468AA38-2BF8-4957-B8C4-5DF043DC2969}"/>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015417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46391E-24E0-48AA-B75E-97A411FB28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2C011DF-D91B-4A6C-A68B-6C083863E56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590E61F-9B9A-4AE9-9C1A-DDF7C5D112D8}"/>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1E15C970-7E53-4709-BFCC-8644DCCEB1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E20BCD9-F3F1-469E-845A-0A04131C1DB6}"/>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364143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85D149-EDD5-4772-BF3F-3E6BDBBB98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165C1E1A-D3A1-408D-98A7-F08D2CFE86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80ACD8E2-8D06-49E5-A698-2540BE9674A4}"/>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BBB9B487-AF8E-4E36-BF94-B9EA1CA53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2B01A7D-A18D-43C4-89E9-7E5720A2835E}"/>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154184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1AE0A3-3C35-4F3D-970D-39815D7F7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6B99778-637E-4E0D-B26A-706250AA82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E97DA752-B090-4764-AA32-D9FD03F046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2B95300-35AA-4AC1-B325-24E4672CBDA2}"/>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6" name="Footer Placeholder 5">
            <a:extLst>
              <a:ext uri="{FF2B5EF4-FFF2-40B4-BE49-F238E27FC236}">
                <a16:creationId xmlns:a16="http://schemas.microsoft.com/office/drawing/2014/main" xmlns="" id="{16EB0657-84BE-47DF-A6AD-48666E7924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F90FBAF-68E1-419A-A0A4-869434487837}"/>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30955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211EC7-9000-493F-81D4-FB1DB26642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4198639E-F387-4891-B993-1C169B035E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7CE2D2D-3E57-46C8-BDFD-3B49D513AD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D5CF42-EACF-4880-9297-0D20116E51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FBB2421-C382-4F42-B80F-36EFCFEBCC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324A1F52-6C99-42FA-A23B-2145E569344C}"/>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8" name="Footer Placeholder 7">
            <a:extLst>
              <a:ext uri="{FF2B5EF4-FFF2-40B4-BE49-F238E27FC236}">
                <a16:creationId xmlns:a16="http://schemas.microsoft.com/office/drawing/2014/main" xmlns="" id="{E6E365D0-9B95-4284-92AF-08D3652EB9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CE2DE798-5B1A-47DA-B867-2C7361D89AE8}"/>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939188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2E1307-C6A3-4A91-AA73-C221BE94BA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B007B70-D3CC-4202-9591-C1BF4B8DF3C4}"/>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4" name="Footer Placeholder 3">
            <a:extLst>
              <a:ext uri="{FF2B5EF4-FFF2-40B4-BE49-F238E27FC236}">
                <a16:creationId xmlns:a16="http://schemas.microsoft.com/office/drawing/2014/main" xmlns="" id="{E0EBB60B-C3E0-4C8C-A143-76F1B1FCE40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9A17359-8B17-411A-85A2-03DD0B719528}"/>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176452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3985B7A-6CE9-4536-BB43-DC2012181F4D}"/>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3" name="Footer Placeholder 2">
            <a:extLst>
              <a:ext uri="{FF2B5EF4-FFF2-40B4-BE49-F238E27FC236}">
                <a16:creationId xmlns:a16="http://schemas.microsoft.com/office/drawing/2014/main" xmlns="" id="{8F209967-C409-4279-9868-63E9166DD5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C33727EC-4039-49AE-8463-CF1E08D5C82D}"/>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129197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DD89B8-CF97-444E-8444-3A83190B1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45F799C-3131-4594-BEDC-3DE32C5AE1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9A71BB0-397D-41C9-BDE1-3993DED68C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84E1BFC-5D42-48D6-B93D-BAF0974A9EFA}"/>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6" name="Footer Placeholder 5">
            <a:extLst>
              <a:ext uri="{FF2B5EF4-FFF2-40B4-BE49-F238E27FC236}">
                <a16:creationId xmlns:a16="http://schemas.microsoft.com/office/drawing/2014/main" xmlns="" id="{4AE3BD82-479D-47D7-9309-EF9C4128F6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5B74D38-2320-472C-9038-0981DEECAD25}"/>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157650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BBE002-D6A2-4799-BE48-88BB824FC3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D06F9200-9131-4B0F-A645-2B833BFC0D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DD12110F-44DC-449A-9CC2-EE55B9257A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65E2C43-A5F4-4CB3-9A80-22227BB956EA}"/>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6" name="Footer Placeholder 5">
            <a:extLst>
              <a:ext uri="{FF2B5EF4-FFF2-40B4-BE49-F238E27FC236}">
                <a16:creationId xmlns:a16="http://schemas.microsoft.com/office/drawing/2014/main" xmlns="" id="{F955FB81-A06F-48DB-A902-65FF41EC0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DCDEF52-C314-4055-AE08-753D3D90365C}"/>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86166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325379-71E7-4793-BCF2-2D6154C4B9D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6EDB5DC-A0DC-4528-B271-87CC2FA900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9B890DE-11D3-47C8-9912-BBCE6335AB42}"/>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6BE93A5E-806C-4671-88B2-690038B2D9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78B4EB3-1BAE-4DCD-94A5-BB091712E802}"/>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077556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0C9EF9D-F203-47B6-9C80-9267F72B14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6C151CDA-08A2-4FFC-BED0-D2F1942931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390C438-DBDC-4757-864A-EB5660DECADA}"/>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D14FC34B-0B6D-46CE-8741-F2EBCD6595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9BC1CF7-8F15-45EF-B644-28721773F5E5}"/>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1728773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D22DBA3-5FA9-4B1E-8C35-527F83FA38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B754AABC-17C1-4F4E-955E-5E28C421C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CCA9B9E-DAD9-4FDF-A410-B240989AC4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E9771E23-4A06-4880-A082-10C78B9952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2A50A9ED-4FF9-44C9-BBEC-BB4E00FE8D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B4C673-E56E-421E-9FA3-218B4A0BA45B}" type="slidenum">
              <a:rPr lang="en-US" smtClean="0"/>
              <a:t>‹#›</a:t>
            </a:fld>
            <a:endParaRPr lang="en-US"/>
          </a:p>
        </p:txBody>
      </p:sp>
    </p:spTree>
    <p:extLst>
      <p:ext uri="{BB962C8B-B14F-4D97-AF65-F5344CB8AC3E}">
        <p14:creationId xmlns:p14="http://schemas.microsoft.com/office/powerpoint/2010/main" val="3232022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xmlns="" id="{8B95D321-6E22-48A9-9AAA-AF735E170CB0}"/>
              </a:ext>
            </a:extLst>
          </p:cNvPr>
          <p:cNvPicPr>
            <a:picLocks noChangeAspect="1"/>
          </p:cNvPicPr>
          <p:nvPr/>
        </p:nvPicPr>
        <p:blipFill rotWithShape="1">
          <a:blip r:embed="rId2"/>
          <a:srcRect t="673" r="21000" b="8418"/>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xmlns=""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xmlns="" id="{6060016D-5435-42B6-9C10-643D885AC86C}"/>
              </a:ext>
            </a:extLst>
          </p:cNvPr>
          <p:cNvSpPr>
            <a:spLocks noGrp="1"/>
          </p:cNvSpPr>
          <p:nvPr>
            <p:ph type="title"/>
          </p:nvPr>
        </p:nvSpPr>
        <p:spPr>
          <a:xfrm>
            <a:off x="371094" y="1161288"/>
            <a:ext cx="3438144" cy="1124712"/>
          </a:xfrm>
        </p:spPr>
        <p:txBody>
          <a:bodyPr anchor="b">
            <a:normAutofit/>
          </a:bodyPr>
          <a:lstStyle/>
          <a:p>
            <a:r>
              <a:rPr lang="en-US" sz="2800" dirty="0"/>
              <a:t>Sustainability Initiative </a:t>
            </a:r>
          </a:p>
        </p:txBody>
      </p:sp>
      <p:sp>
        <p:nvSpPr>
          <p:cNvPr id="16" name="Rectangle 15">
            <a:extLst>
              <a:ext uri="{FF2B5EF4-FFF2-40B4-BE49-F238E27FC236}">
                <a16:creationId xmlns:a16="http://schemas.microsoft.com/office/drawing/2014/main" xmlns=""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xmlns=""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xmlns="" id="{55CB8FC6-CEE4-42A3-99BA-1756B3A8DEDA}"/>
              </a:ext>
            </a:extLst>
          </p:cNvPr>
          <p:cNvSpPr>
            <a:spLocks noGrp="1"/>
          </p:cNvSpPr>
          <p:nvPr>
            <p:ph idx="1"/>
          </p:nvPr>
        </p:nvSpPr>
        <p:spPr>
          <a:xfrm>
            <a:off x="371094" y="2718054"/>
            <a:ext cx="3438906" cy="3207258"/>
          </a:xfrm>
        </p:spPr>
        <p:txBody>
          <a:bodyPr anchor="t">
            <a:normAutofit/>
          </a:bodyPr>
          <a:lstStyle/>
          <a:p>
            <a:pPr marL="0" indent="0" algn="ctr">
              <a:buNone/>
            </a:pPr>
            <a:r>
              <a:rPr lang="en-US" sz="1400" dirty="0"/>
              <a:t>By:</a:t>
            </a:r>
          </a:p>
          <a:p>
            <a:pPr marL="0" indent="0" algn="ctr">
              <a:buNone/>
            </a:pPr>
            <a:r>
              <a:rPr lang="en-US" sz="1400" dirty="0"/>
              <a:t> Merna Ayad, </a:t>
            </a:r>
            <a:r>
              <a:rPr lang="en-US" sz="1400" dirty="0" err="1"/>
              <a:t>Lacreasha</a:t>
            </a:r>
            <a:r>
              <a:rPr lang="en-US" sz="1400" dirty="0"/>
              <a:t> Banks, </a:t>
            </a:r>
            <a:r>
              <a:rPr lang="en-US" sz="1400" dirty="0" err="1"/>
              <a:t>Forell</a:t>
            </a:r>
            <a:r>
              <a:rPr lang="en-US" sz="1400" dirty="0"/>
              <a:t> Bering, Dr. Frank </a:t>
            </a:r>
            <a:r>
              <a:rPr lang="en-US" sz="1400" dirty="0" err="1"/>
              <a:t>Biondolillo</a:t>
            </a:r>
            <a:r>
              <a:rPr lang="en-US" sz="1400" dirty="0"/>
              <a:t>, Kristy Burns, Yadira Castro, Ashley Kolb and Austin Wolf</a:t>
            </a:r>
          </a:p>
          <a:p>
            <a:pPr marL="0" indent="0" algn="ctr">
              <a:buNone/>
            </a:pPr>
            <a:r>
              <a:rPr lang="en-US" sz="1400" dirty="0"/>
              <a:t>January 21, 2021</a:t>
            </a:r>
          </a:p>
          <a:p>
            <a:pPr marL="0" indent="0" algn="ctr">
              <a:buNone/>
            </a:pPr>
            <a:r>
              <a:rPr lang="en-US" sz="1400" dirty="0"/>
              <a:t>MHA/560: Creating A Sustainable Legacy: Healthy Communities</a:t>
            </a:r>
          </a:p>
          <a:p>
            <a:pPr marL="0" indent="0" algn="ctr">
              <a:buNone/>
            </a:pPr>
            <a:r>
              <a:rPr lang="en-US" sz="1400" dirty="0"/>
              <a:t>Instructor: Helen Cole</a:t>
            </a:r>
          </a:p>
          <a:p>
            <a:endParaRPr lang="en-US" sz="1700" dirty="0"/>
          </a:p>
        </p:txBody>
      </p:sp>
    </p:spTree>
    <p:extLst>
      <p:ext uri="{BB962C8B-B14F-4D97-AF65-F5344CB8AC3E}">
        <p14:creationId xmlns:p14="http://schemas.microsoft.com/office/powerpoint/2010/main" val="5425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F94AA2BD-2E3F-4B1D-8127-5744B81153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20AE6853-F0F3-444F-A6CB-34BDC4C6E6EB}"/>
              </a:ext>
            </a:extLst>
          </p:cNvPr>
          <p:cNvSpPr>
            <a:spLocks noGrp="1"/>
          </p:cNvSpPr>
          <p:nvPr>
            <p:ph type="title"/>
          </p:nvPr>
        </p:nvSpPr>
        <p:spPr>
          <a:xfrm>
            <a:off x="411480" y="987552"/>
            <a:ext cx="4485861" cy="1088136"/>
          </a:xfrm>
        </p:spPr>
        <p:txBody>
          <a:bodyPr anchor="b">
            <a:normAutofit/>
          </a:bodyPr>
          <a:lstStyle/>
          <a:p>
            <a:r>
              <a:rPr lang="en-US" sz="3400" dirty="0"/>
              <a:t>Initiative Overview</a:t>
            </a:r>
          </a:p>
        </p:txBody>
      </p:sp>
      <p:sp>
        <p:nvSpPr>
          <p:cNvPr id="13" name="Rectangle 12">
            <a:extLst>
              <a:ext uri="{FF2B5EF4-FFF2-40B4-BE49-F238E27FC236}">
                <a16:creationId xmlns:a16="http://schemas.microsoft.com/office/drawing/2014/main" xmlns="" id="{4BD02261-2DC8-4AA8-9E16-7751AE8924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xmlns="" id="{3D752CF2-2291-40B5-B462-C17B174C10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Content Placeholder 7">
            <a:extLst>
              <a:ext uri="{FF2B5EF4-FFF2-40B4-BE49-F238E27FC236}">
                <a16:creationId xmlns:a16="http://schemas.microsoft.com/office/drawing/2014/main" xmlns="" id="{4C771075-CB95-48A6-94C8-8ADF38955276}"/>
              </a:ext>
            </a:extLst>
          </p:cNvPr>
          <p:cNvSpPr>
            <a:spLocks noGrp="1"/>
          </p:cNvSpPr>
          <p:nvPr>
            <p:ph idx="1"/>
          </p:nvPr>
        </p:nvSpPr>
        <p:spPr>
          <a:xfrm>
            <a:off x="411479" y="2688336"/>
            <a:ext cx="4498848" cy="3584448"/>
          </a:xfrm>
        </p:spPr>
        <p:txBody>
          <a:bodyPr anchor="t">
            <a:normAutofit/>
          </a:bodyPr>
          <a:lstStyle/>
          <a:p>
            <a:endParaRPr lang="en-US" sz="1800"/>
          </a:p>
        </p:txBody>
      </p:sp>
      <p:pic>
        <p:nvPicPr>
          <p:cNvPr id="4" name="Content Placeholder 3">
            <a:extLst>
              <a:ext uri="{FF2B5EF4-FFF2-40B4-BE49-F238E27FC236}">
                <a16:creationId xmlns:a16="http://schemas.microsoft.com/office/drawing/2014/main" xmlns="" id="{96FC99C6-DAC6-450F-A43F-8D2FA86F75D9}"/>
              </a:ext>
            </a:extLst>
          </p:cNvPr>
          <p:cNvPicPr>
            <a:picLocks noChangeAspect="1"/>
          </p:cNvPicPr>
          <p:nvPr/>
        </p:nvPicPr>
        <p:blipFill rotWithShape="1">
          <a:blip r:embed="rId2"/>
          <a:srcRect t="377" r="-1"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393546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E45CA849-654C-4173-AD99-B3A2528275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67898A30-E7F7-4D81-B9EE-38ADC50A743B}"/>
              </a:ext>
            </a:extLst>
          </p:cNvPr>
          <p:cNvSpPr>
            <a:spLocks noGrp="1"/>
          </p:cNvSpPr>
          <p:nvPr>
            <p:ph type="title"/>
          </p:nvPr>
        </p:nvSpPr>
        <p:spPr>
          <a:xfrm>
            <a:off x="429768" y="411480"/>
            <a:ext cx="11201400" cy="1106424"/>
          </a:xfrm>
        </p:spPr>
        <p:txBody>
          <a:bodyPr>
            <a:normAutofit/>
          </a:bodyPr>
          <a:lstStyle/>
          <a:p>
            <a:pPr algn="ctr"/>
            <a:r>
              <a:rPr lang="en-US" sz="3600" dirty="0"/>
              <a:t>Patterns and Similarities </a:t>
            </a:r>
          </a:p>
        </p:txBody>
      </p:sp>
      <p:sp>
        <p:nvSpPr>
          <p:cNvPr id="13" name="Rectangle 12">
            <a:extLst>
              <a:ext uri="{FF2B5EF4-FFF2-40B4-BE49-F238E27FC236}">
                <a16:creationId xmlns:a16="http://schemas.microsoft.com/office/drawing/2014/main" xmlns="" id="{3E23A947-2D45-4208-AE2B-64948C87A3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87931"/>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xmlns="" id="{53D7035E-9793-4F6D-BF09-F838422A1B55}"/>
              </a:ext>
            </a:extLst>
          </p:cNvPr>
          <p:cNvPicPr>
            <a:picLocks noChangeAspect="1"/>
          </p:cNvPicPr>
          <p:nvPr/>
        </p:nvPicPr>
        <p:blipFill rotWithShape="1">
          <a:blip r:embed="rId2"/>
          <a:srcRect l="15039" r="11543"/>
          <a:stretch/>
        </p:blipFill>
        <p:spPr>
          <a:xfrm>
            <a:off x="429768" y="1721922"/>
            <a:ext cx="6704891" cy="4520559"/>
          </a:xfrm>
          <a:prstGeom prst="rect">
            <a:avLst/>
          </a:prstGeom>
        </p:spPr>
      </p:pic>
      <p:sp useBgFill="1">
        <p:nvSpPr>
          <p:cNvPr id="15" name="Rectangle 14">
            <a:extLst>
              <a:ext uri="{FF2B5EF4-FFF2-40B4-BE49-F238E27FC236}">
                <a16:creationId xmlns:a16="http://schemas.microsoft.com/office/drawing/2014/main" xmlns="" id="{E5BBB0F9-6A59-4D02-A9C7-A2D6516684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43801" y="1721922"/>
            <a:ext cx="4218432" cy="4520560"/>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xmlns="" id="{0EBA90B5-A4B1-444F-BD4B-557A8D2932C9}"/>
              </a:ext>
            </a:extLst>
          </p:cNvPr>
          <p:cNvSpPr>
            <a:spLocks noGrp="1"/>
          </p:cNvSpPr>
          <p:nvPr>
            <p:ph idx="1"/>
          </p:nvPr>
        </p:nvSpPr>
        <p:spPr>
          <a:xfrm>
            <a:off x="7938752" y="2020824"/>
            <a:ext cx="3455097" cy="3959352"/>
          </a:xfrm>
        </p:spPr>
        <p:txBody>
          <a:bodyPr anchor="ctr">
            <a:normAutofit/>
          </a:bodyPr>
          <a:lstStyle/>
          <a:p>
            <a:endParaRPr lang="en-US" sz="1800"/>
          </a:p>
        </p:txBody>
      </p:sp>
    </p:spTree>
    <p:extLst>
      <p:ext uri="{BB962C8B-B14F-4D97-AF65-F5344CB8AC3E}">
        <p14:creationId xmlns:p14="http://schemas.microsoft.com/office/powerpoint/2010/main" val="379944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84ECDE7A-6944-466D-8FFE-149A29BA6B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B3420082-9415-44EC-802E-C77D71D59C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xmlns="" id="{55A52C45-1FCB-4636-A80F-2849B8226C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ADD43E9E-0C95-4951-A0AF-1037FFA8290B}"/>
              </a:ext>
            </a:extLst>
          </p:cNvPr>
          <p:cNvSpPr>
            <a:spLocks noGrp="1"/>
          </p:cNvSpPr>
          <p:nvPr>
            <p:ph type="title"/>
          </p:nvPr>
        </p:nvSpPr>
        <p:spPr>
          <a:xfrm>
            <a:off x="1115568" y="548640"/>
            <a:ext cx="10168128" cy="1179576"/>
          </a:xfrm>
        </p:spPr>
        <p:txBody>
          <a:bodyPr>
            <a:normAutofit/>
          </a:bodyPr>
          <a:lstStyle/>
          <a:p>
            <a:pPr algn="ctr"/>
            <a:r>
              <a:rPr lang="en-US" sz="4000" dirty="0"/>
              <a:t>State and Federal Agencies</a:t>
            </a:r>
          </a:p>
        </p:txBody>
      </p:sp>
      <p:sp>
        <p:nvSpPr>
          <p:cNvPr id="17" name="Rectangle 16">
            <a:extLst>
              <a:ext uri="{FF2B5EF4-FFF2-40B4-BE49-F238E27FC236}">
                <a16:creationId xmlns:a16="http://schemas.microsoft.com/office/drawing/2014/main" xmlns="" id="{768EB4DD-3704-43AD-92B3-C4E0C6EA92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xmlns="" id="{37EEEF69-2EFF-4091-9001-E51D0BDC4214}"/>
              </a:ext>
            </a:extLst>
          </p:cNvPr>
          <p:cNvPicPr>
            <a:picLocks noChangeAspect="1"/>
          </p:cNvPicPr>
          <p:nvPr/>
        </p:nvPicPr>
        <p:blipFill rotWithShape="1">
          <a:blip r:embed="rId2"/>
          <a:srcRect t="2253" r="1" b="5040"/>
          <a:stretch/>
        </p:blipFill>
        <p:spPr>
          <a:xfrm>
            <a:off x="908304" y="2478024"/>
            <a:ext cx="6009855" cy="3694176"/>
          </a:xfrm>
          <a:prstGeom prst="rect">
            <a:avLst/>
          </a:prstGeom>
        </p:spPr>
      </p:pic>
      <p:sp>
        <p:nvSpPr>
          <p:cNvPr id="8" name="Content Placeholder 7">
            <a:extLst>
              <a:ext uri="{FF2B5EF4-FFF2-40B4-BE49-F238E27FC236}">
                <a16:creationId xmlns:a16="http://schemas.microsoft.com/office/drawing/2014/main" xmlns="" id="{33284505-7777-4016-A416-BA9414B5F84D}"/>
              </a:ext>
            </a:extLst>
          </p:cNvPr>
          <p:cNvSpPr>
            <a:spLocks noGrp="1"/>
          </p:cNvSpPr>
          <p:nvPr>
            <p:ph idx="1"/>
          </p:nvPr>
        </p:nvSpPr>
        <p:spPr>
          <a:xfrm>
            <a:off x="7411453" y="2478024"/>
            <a:ext cx="3872243" cy="3694176"/>
          </a:xfrm>
        </p:spPr>
        <p:txBody>
          <a:bodyPr anchor="ctr">
            <a:normAutofit/>
          </a:bodyPr>
          <a:lstStyle/>
          <a:p>
            <a:endParaRPr lang="en-US" sz="1800"/>
          </a:p>
        </p:txBody>
      </p:sp>
    </p:spTree>
    <p:extLst>
      <p:ext uri="{BB962C8B-B14F-4D97-AF65-F5344CB8AC3E}">
        <p14:creationId xmlns:p14="http://schemas.microsoft.com/office/powerpoint/2010/main" val="3902040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5DF40726-9B19-4165-9C26-757D16E19E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23778E4-1740-4F2A-8243-62A1D61E2D8D}"/>
              </a:ext>
            </a:extLst>
          </p:cNvPr>
          <p:cNvSpPr>
            <a:spLocks noGrp="1"/>
          </p:cNvSpPr>
          <p:nvPr>
            <p:ph type="title"/>
          </p:nvPr>
        </p:nvSpPr>
        <p:spPr>
          <a:xfrm>
            <a:off x="838199" y="564211"/>
            <a:ext cx="4571999" cy="1165002"/>
          </a:xfrm>
        </p:spPr>
        <p:txBody>
          <a:bodyPr anchor="b">
            <a:normAutofit/>
          </a:bodyPr>
          <a:lstStyle/>
          <a:p>
            <a:pPr algn="ctr"/>
            <a:r>
              <a:rPr lang="en-US" sz="3600" dirty="0"/>
              <a:t>Red Bag Waste Reduction</a:t>
            </a:r>
          </a:p>
        </p:txBody>
      </p:sp>
      <p:sp>
        <p:nvSpPr>
          <p:cNvPr id="8" name="Content Placeholder 7">
            <a:extLst>
              <a:ext uri="{FF2B5EF4-FFF2-40B4-BE49-F238E27FC236}">
                <a16:creationId xmlns:a16="http://schemas.microsoft.com/office/drawing/2014/main" xmlns="" id="{EA2D5F1D-E896-4E83-849B-40E7CE17D5ED}"/>
              </a:ext>
            </a:extLst>
          </p:cNvPr>
          <p:cNvSpPr>
            <a:spLocks noGrp="1"/>
          </p:cNvSpPr>
          <p:nvPr>
            <p:ph idx="1"/>
          </p:nvPr>
        </p:nvSpPr>
        <p:spPr>
          <a:xfrm>
            <a:off x="838199" y="2055327"/>
            <a:ext cx="4571999" cy="3776975"/>
          </a:xfrm>
        </p:spPr>
        <p:txBody>
          <a:bodyPr>
            <a:normAutofit/>
          </a:bodyPr>
          <a:lstStyle/>
          <a:p>
            <a:endParaRPr lang="en-US" sz="1800"/>
          </a:p>
        </p:txBody>
      </p:sp>
      <p:pic>
        <p:nvPicPr>
          <p:cNvPr id="4" name="Content Placeholder 3">
            <a:extLst>
              <a:ext uri="{FF2B5EF4-FFF2-40B4-BE49-F238E27FC236}">
                <a16:creationId xmlns:a16="http://schemas.microsoft.com/office/drawing/2014/main" xmlns="" id="{23F6A651-9FEB-444D-8DC9-A0E19B4CBD11}"/>
              </a:ext>
            </a:extLst>
          </p:cNvPr>
          <p:cNvPicPr>
            <a:picLocks noChangeAspect="1"/>
          </p:cNvPicPr>
          <p:nvPr/>
        </p:nvPicPr>
        <p:blipFill rotWithShape="1">
          <a:blip r:embed="rId2"/>
          <a:srcRect t="5573" r="2" b="17553"/>
          <a:stretch/>
        </p:blipFill>
        <p:spPr>
          <a:xfrm>
            <a:off x="6190488" y="566928"/>
            <a:ext cx="5157216" cy="5286197"/>
          </a:xfrm>
          <a:prstGeom prst="rect">
            <a:avLst/>
          </a:prstGeom>
        </p:spPr>
      </p:pic>
      <p:sp>
        <p:nvSpPr>
          <p:cNvPr id="13" name="Rectangle 12">
            <a:extLst>
              <a:ext uri="{FF2B5EF4-FFF2-40B4-BE49-F238E27FC236}">
                <a16:creationId xmlns:a16="http://schemas.microsoft.com/office/drawing/2014/main" xmlns="" id="{2089CB41-F399-4AEB-980C-5BFB1049CB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xmlns="" id="{1BFC967B-3DD6-463D-9DB9-6E4419AE0D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3096768"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122115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84ECDE7A-6944-466D-8FFE-149A29BA6B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B3420082-9415-44EC-802E-C77D71D59C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xmlns="" id="{55A52C45-1FCB-4636-A80F-2849B8226C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8950C743-D05B-4FBA-9764-E719A6BC94A6}"/>
              </a:ext>
            </a:extLst>
          </p:cNvPr>
          <p:cNvSpPr>
            <a:spLocks noGrp="1"/>
          </p:cNvSpPr>
          <p:nvPr>
            <p:ph type="title"/>
          </p:nvPr>
        </p:nvSpPr>
        <p:spPr>
          <a:xfrm>
            <a:off x="1115568" y="548640"/>
            <a:ext cx="10168128" cy="1179576"/>
          </a:xfrm>
        </p:spPr>
        <p:txBody>
          <a:bodyPr>
            <a:normAutofit/>
          </a:bodyPr>
          <a:lstStyle/>
          <a:p>
            <a:pPr algn="ctr"/>
            <a:r>
              <a:rPr lang="en-US" sz="4000" dirty="0"/>
              <a:t>Red bag Waste Reduction</a:t>
            </a:r>
          </a:p>
        </p:txBody>
      </p:sp>
      <p:sp>
        <p:nvSpPr>
          <p:cNvPr id="17" name="Rectangle 16">
            <a:extLst>
              <a:ext uri="{FF2B5EF4-FFF2-40B4-BE49-F238E27FC236}">
                <a16:creationId xmlns:a16="http://schemas.microsoft.com/office/drawing/2014/main" xmlns="" id="{768EB4DD-3704-43AD-92B3-C4E0C6EA92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xmlns="" id="{0005A153-9022-4FD9-9EE6-AB84FB5C0A87}"/>
              </a:ext>
            </a:extLst>
          </p:cNvPr>
          <p:cNvPicPr>
            <a:picLocks noChangeAspect="1"/>
          </p:cNvPicPr>
          <p:nvPr/>
        </p:nvPicPr>
        <p:blipFill rotWithShape="1">
          <a:blip r:embed="rId2"/>
          <a:srcRect l="9783" r="30024" b="1"/>
          <a:stretch/>
        </p:blipFill>
        <p:spPr>
          <a:xfrm>
            <a:off x="908304" y="2478024"/>
            <a:ext cx="6009855" cy="3694176"/>
          </a:xfrm>
          <a:prstGeom prst="rect">
            <a:avLst/>
          </a:prstGeom>
        </p:spPr>
      </p:pic>
      <p:sp>
        <p:nvSpPr>
          <p:cNvPr id="8" name="Content Placeholder 7">
            <a:extLst>
              <a:ext uri="{FF2B5EF4-FFF2-40B4-BE49-F238E27FC236}">
                <a16:creationId xmlns:a16="http://schemas.microsoft.com/office/drawing/2014/main" xmlns="" id="{7AF6A988-4462-4EF6-94C9-AA0743BB14F7}"/>
              </a:ext>
            </a:extLst>
          </p:cNvPr>
          <p:cNvSpPr>
            <a:spLocks noGrp="1"/>
          </p:cNvSpPr>
          <p:nvPr>
            <p:ph idx="1"/>
          </p:nvPr>
        </p:nvSpPr>
        <p:spPr>
          <a:xfrm>
            <a:off x="7411453" y="2478024"/>
            <a:ext cx="3872243" cy="3694176"/>
          </a:xfrm>
        </p:spPr>
        <p:txBody>
          <a:bodyPr anchor="ctr">
            <a:normAutofit/>
          </a:bodyPr>
          <a:lstStyle/>
          <a:p>
            <a:endParaRPr lang="en-US" sz="1800"/>
          </a:p>
        </p:txBody>
      </p:sp>
    </p:spTree>
    <p:extLst>
      <p:ext uri="{BB962C8B-B14F-4D97-AF65-F5344CB8AC3E}">
        <p14:creationId xmlns:p14="http://schemas.microsoft.com/office/powerpoint/2010/main" val="168426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91F32EBA-ED97-466E-8CFA-8382584155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34D738B-D736-47D8-8898-E02717260A39}"/>
              </a:ext>
            </a:extLst>
          </p:cNvPr>
          <p:cNvSpPr>
            <a:spLocks noGrp="1"/>
          </p:cNvSpPr>
          <p:nvPr>
            <p:ph type="title"/>
          </p:nvPr>
        </p:nvSpPr>
        <p:spPr>
          <a:xfrm>
            <a:off x="965199" y="851517"/>
            <a:ext cx="5130795" cy="1461778"/>
          </a:xfrm>
        </p:spPr>
        <p:txBody>
          <a:bodyPr>
            <a:normAutofit/>
          </a:bodyPr>
          <a:lstStyle/>
          <a:p>
            <a:r>
              <a:rPr lang="en-US" sz="4000" dirty="0"/>
              <a:t>Energy Efficient Hospital </a:t>
            </a:r>
          </a:p>
        </p:txBody>
      </p:sp>
      <p:sp>
        <p:nvSpPr>
          <p:cNvPr id="8" name="Content Placeholder 7">
            <a:extLst>
              <a:ext uri="{FF2B5EF4-FFF2-40B4-BE49-F238E27FC236}">
                <a16:creationId xmlns:a16="http://schemas.microsoft.com/office/drawing/2014/main" xmlns="" id="{5FE6CE27-4EFD-49AF-92C3-258924F1707D}"/>
              </a:ext>
            </a:extLst>
          </p:cNvPr>
          <p:cNvSpPr>
            <a:spLocks noGrp="1"/>
          </p:cNvSpPr>
          <p:nvPr>
            <p:ph idx="1"/>
          </p:nvPr>
        </p:nvSpPr>
        <p:spPr>
          <a:xfrm>
            <a:off x="965200" y="2470248"/>
            <a:ext cx="4048344" cy="3536236"/>
          </a:xfrm>
        </p:spPr>
        <p:txBody>
          <a:bodyPr>
            <a:normAutofit fontScale="70000" lnSpcReduction="20000"/>
          </a:bodyPr>
          <a:lstStyle/>
          <a:p>
            <a:r>
              <a:rPr lang="en-US" sz="2400" dirty="0" smtClean="0"/>
              <a:t>Cost saving – Energy efficient measures can be put in place to save cost by;</a:t>
            </a:r>
          </a:p>
          <a:p>
            <a:pPr>
              <a:buFont typeface="Wingdings" panose="05000000000000000000" pitchFamily="2" charset="2"/>
              <a:buChar char="v"/>
            </a:pPr>
            <a:r>
              <a:rPr lang="en-US" sz="2400" dirty="0" smtClean="0"/>
              <a:t>Upgrading equipment.</a:t>
            </a:r>
          </a:p>
          <a:p>
            <a:pPr>
              <a:buFont typeface="Wingdings" panose="05000000000000000000" pitchFamily="2" charset="2"/>
              <a:buChar char="v"/>
            </a:pPr>
            <a:r>
              <a:rPr lang="en-US" sz="2400" dirty="0" smtClean="0"/>
              <a:t>Installing energy efficient lighting equipment.</a:t>
            </a:r>
          </a:p>
          <a:p>
            <a:pPr>
              <a:buFont typeface="Wingdings" panose="05000000000000000000" pitchFamily="2" charset="2"/>
              <a:buChar char="v"/>
            </a:pPr>
            <a:r>
              <a:rPr lang="en-US" sz="2400" dirty="0" smtClean="0"/>
              <a:t>Improve heating and cooling process.</a:t>
            </a:r>
          </a:p>
          <a:p>
            <a:r>
              <a:rPr lang="en-US" sz="2400" dirty="0" smtClean="0"/>
              <a:t>Increased efficiency-energy efficiency can be improved through</a:t>
            </a:r>
          </a:p>
          <a:p>
            <a:pPr>
              <a:buFont typeface="Wingdings" panose="05000000000000000000" pitchFamily="2" charset="2"/>
              <a:buChar char="q"/>
            </a:pPr>
            <a:r>
              <a:rPr lang="en-US" sz="2400" dirty="0" smtClean="0"/>
              <a:t>designing and construction techniques to reduce cooling, heating lighting loads.</a:t>
            </a:r>
          </a:p>
          <a:p>
            <a:pPr>
              <a:buFont typeface="Wingdings" panose="05000000000000000000" pitchFamily="2" charset="2"/>
              <a:buChar char="q"/>
            </a:pPr>
            <a:r>
              <a:rPr lang="en-US" sz="2400" dirty="0" smtClean="0"/>
              <a:t>It can also be done through upgrades and replacing of energy using equipment and;</a:t>
            </a:r>
          </a:p>
          <a:p>
            <a:pPr>
              <a:buFont typeface="Wingdings" panose="05000000000000000000" pitchFamily="2" charset="2"/>
              <a:buChar char="q"/>
            </a:pPr>
            <a:r>
              <a:rPr lang="en-US" sz="2400" dirty="0" smtClean="0"/>
              <a:t>Managing energy use. </a:t>
            </a:r>
            <a:endParaRPr lang="en-US" sz="2400" dirty="0" smtClean="0"/>
          </a:p>
          <a:p>
            <a:endParaRPr lang="en-US" sz="2400" dirty="0" smtClean="0"/>
          </a:p>
          <a:p>
            <a:endParaRPr lang="en-US" sz="2400" dirty="0"/>
          </a:p>
        </p:txBody>
      </p:sp>
      <p:pic>
        <p:nvPicPr>
          <p:cNvPr id="4" name="Content Placeholder 3">
            <a:extLst>
              <a:ext uri="{FF2B5EF4-FFF2-40B4-BE49-F238E27FC236}">
                <a16:creationId xmlns:a16="http://schemas.microsoft.com/office/drawing/2014/main" xmlns="" id="{14BD01FC-0E1B-4E09-ACCB-182478949AC5}"/>
              </a:ext>
            </a:extLst>
          </p:cNvPr>
          <p:cNvPicPr>
            <a:picLocks noChangeAspect="1"/>
          </p:cNvPicPr>
          <p:nvPr/>
        </p:nvPicPr>
        <p:blipFill rotWithShape="1">
          <a:blip r:embed="rId3"/>
          <a:srcRect l="7004" r="13213" b="2"/>
          <a:stretch/>
        </p:blipFill>
        <p:spPr>
          <a:xfrm>
            <a:off x="5510369" y="851517"/>
            <a:ext cx="6184807" cy="5154967"/>
          </a:xfrm>
          <a:custGeom>
            <a:avLst/>
            <a:gdLst/>
            <a:ahLst/>
            <a:cxnLst/>
            <a:rect l="l" t="t" r="r" b="b"/>
            <a:pathLst>
              <a:path w="5846002" h="4872577">
                <a:moveTo>
                  <a:pt x="343285" y="2953992"/>
                </a:moveTo>
                <a:cubicBezTo>
                  <a:pt x="343285" y="2953992"/>
                  <a:pt x="343285" y="2953992"/>
                  <a:pt x="849063" y="2953992"/>
                </a:cubicBezTo>
                <a:cubicBezTo>
                  <a:pt x="880743" y="2953992"/>
                  <a:pt x="911330" y="2971406"/>
                  <a:pt x="926624" y="2999703"/>
                </a:cubicBezTo>
                <a:cubicBezTo>
                  <a:pt x="926624" y="2999703"/>
                  <a:pt x="926624" y="2999703"/>
                  <a:pt x="1180059" y="3436136"/>
                </a:cubicBezTo>
                <a:cubicBezTo>
                  <a:pt x="1196445" y="3463345"/>
                  <a:pt x="1196445" y="3498172"/>
                  <a:pt x="1180059" y="3525382"/>
                </a:cubicBezTo>
                <a:cubicBezTo>
                  <a:pt x="1180059" y="3525382"/>
                  <a:pt x="1180059" y="3525382"/>
                  <a:pt x="926624" y="3961814"/>
                </a:cubicBezTo>
                <a:cubicBezTo>
                  <a:pt x="911330" y="3990111"/>
                  <a:pt x="880743" y="4007525"/>
                  <a:pt x="849063" y="4007525"/>
                </a:cubicBezTo>
                <a:cubicBezTo>
                  <a:pt x="849063" y="4007525"/>
                  <a:pt x="849063" y="4007525"/>
                  <a:pt x="343285" y="4007525"/>
                </a:cubicBezTo>
                <a:cubicBezTo>
                  <a:pt x="310513" y="4007525"/>
                  <a:pt x="281019" y="3990111"/>
                  <a:pt x="264633" y="3961814"/>
                </a:cubicBezTo>
                <a:cubicBezTo>
                  <a:pt x="264633" y="3961814"/>
                  <a:pt x="264633" y="3961814"/>
                  <a:pt x="12290" y="3525382"/>
                </a:cubicBezTo>
                <a:cubicBezTo>
                  <a:pt x="-4096" y="3498172"/>
                  <a:pt x="-4096" y="3463345"/>
                  <a:pt x="12290" y="3436136"/>
                </a:cubicBezTo>
                <a:cubicBezTo>
                  <a:pt x="12290" y="3436136"/>
                  <a:pt x="12290" y="3436136"/>
                  <a:pt x="264633" y="2999703"/>
                </a:cubicBezTo>
                <a:cubicBezTo>
                  <a:pt x="281019" y="2971406"/>
                  <a:pt x="310513" y="2953992"/>
                  <a:pt x="343285" y="2953992"/>
                </a:cubicBezTo>
                <a:close/>
                <a:moveTo>
                  <a:pt x="2353334" y="538808"/>
                </a:moveTo>
                <a:cubicBezTo>
                  <a:pt x="2353334" y="538808"/>
                  <a:pt x="2353334" y="538808"/>
                  <a:pt x="2613403" y="538808"/>
                </a:cubicBezTo>
                <a:lnTo>
                  <a:pt x="2643742" y="538808"/>
                </a:lnTo>
                <a:lnTo>
                  <a:pt x="2672692" y="588661"/>
                </a:lnTo>
                <a:cubicBezTo>
                  <a:pt x="2713002" y="658078"/>
                  <a:pt x="2759909" y="738855"/>
                  <a:pt x="2814491" y="832849"/>
                </a:cubicBezTo>
                <a:cubicBezTo>
                  <a:pt x="2839586" y="874521"/>
                  <a:pt x="2839586" y="927860"/>
                  <a:pt x="2814491" y="969531"/>
                </a:cubicBezTo>
                <a:cubicBezTo>
                  <a:pt x="2814491" y="969531"/>
                  <a:pt x="2814491" y="969531"/>
                  <a:pt x="2426350" y="1637936"/>
                </a:cubicBezTo>
                <a:cubicBezTo>
                  <a:pt x="2402927" y="1681274"/>
                  <a:pt x="2356083" y="1707943"/>
                  <a:pt x="2307565" y="1707943"/>
                </a:cubicBezTo>
                <a:cubicBezTo>
                  <a:pt x="2307565" y="1707943"/>
                  <a:pt x="2307565" y="1707943"/>
                  <a:pt x="1532956" y="1707943"/>
                </a:cubicBezTo>
                <a:cubicBezTo>
                  <a:pt x="1520409" y="1707943"/>
                  <a:pt x="1508175" y="1706276"/>
                  <a:pt x="1496490" y="1703099"/>
                </a:cubicBezTo>
                <a:lnTo>
                  <a:pt x="1471408" y="1692583"/>
                </a:lnTo>
                <a:lnTo>
                  <a:pt x="1486736" y="1666073"/>
                </a:lnTo>
                <a:cubicBezTo>
                  <a:pt x="1625328" y="1426376"/>
                  <a:pt x="1802725" y="1119564"/>
                  <a:pt x="2029793" y="726844"/>
                </a:cubicBezTo>
                <a:cubicBezTo>
                  <a:pt x="2097197" y="610441"/>
                  <a:pt x="2218525" y="538808"/>
                  <a:pt x="2353334" y="538808"/>
                </a:cubicBezTo>
                <a:close/>
                <a:moveTo>
                  <a:pt x="1487085" y="0"/>
                </a:moveTo>
                <a:cubicBezTo>
                  <a:pt x="1487085" y="0"/>
                  <a:pt x="1487085" y="0"/>
                  <a:pt x="2360840" y="0"/>
                </a:cubicBezTo>
                <a:cubicBezTo>
                  <a:pt x="2415568" y="0"/>
                  <a:pt x="2468407" y="30084"/>
                  <a:pt x="2494828" y="78969"/>
                </a:cubicBezTo>
                <a:cubicBezTo>
                  <a:pt x="2494828" y="78969"/>
                  <a:pt x="2494828" y="78969"/>
                  <a:pt x="2729665" y="483373"/>
                </a:cubicBezTo>
                <a:lnTo>
                  <a:pt x="2756194" y="529058"/>
                </a:lnTo>
                <a:lnTo>
                  <a:pt x="2735320" y="529058"/>
                </a:lnTo>
                <a:lnTo>
                  <a:pt x="2636659" y="529058"/>
                </a:lnTo>
                <a:lnTo>
                  <a:pt x="2593799" y="455250"/>
                </a:lnTo>
                <a:cubicBezTo>
                  <a:pt x="2430052" y="173267"/>
                  <a:pt x="2430052" y="173267"/>
                  <a:pt x="2430052" y="173267"/>
                </a:cubicBezTo>
                <a:cubicBezTo>
                  <a:pt x="2406629" y="129929"/>
                  <a:pt x="2359785" y="103259"/>
                  <a:pt x="2311267" y="103259"/>
                </a:cubicBezTo>
                <a:cubicBezTo>
                  <a:pt x="1536658" y="103259"/>
                  <a:pt x="1536658" y="103259"/>
                  <a:pt x="1536658" y="103259"/>
                </a:cubicBezTo>
                <a:cubicBezTo>
                  <a:pt x="1486468" y="103259"/>
                  <a:pt x="1441296" y="129929"/>
                  <a:pt x="1416201" y="173267"/>
                </a:cubicBezTo>
                <a:cubicBezTo>
                  <a:pt x="1029733" y="841671"/>
                  <a:pt x="1029733" y="841671"/>
                  <a:pt x="1029733" y="841671"/>
                </a:cubicBezTo>
                <a:cubicBezTo>
                  <a:pt x="1004637" y="883343"/>
                  <a:pt x="1004637" y="936682"/>
                  <a:pt x="1029733" y="978353"/>
                </a:cubicBezTo>
                <a:cubicBezTo>
                  <a:pt x="1416201" y="1646758"/>
                  <a:pt x="1416201" y="1646758"/>
                  <a:pt x="1416201" y="1646758"/>
                </a:cubicBezTo>
                <a:cubicBezTo>
                  <a:pt x="1428749" y="1668427"/>
                  <a:pt x="1446315" y="1685929"/>
                  <a:pt x="1467019" y="1698013"/>
                </a:cubicBezTo>
                <a:lnTo>
                  <a:pt x="1472899" y="1700478"/>
                </a:lnTo>
                <a:lnTo>
                  <a:pt x="1441377" y="1754996"/>
                </a:lnTo>
                <a:lnTo>
                  <a:pt x="1417933" y="1795543"/>
                </a:lnTo>
                <a:lnTo>
                  <a:pt x="1442249" y="1805738"/>
                </a:lnTo>
                <a:cubicBezTo>
                  <a:pt x="1455430" y="1809322"/>
                  <a:pt x="1469230" y="1811202"/>
                  <a:pt x="1483383" y="1811202"/>
                </a:cubicBezTo>
                <a:cubicBezTo>
                  <a:pt x="2357138" y="1811202"/>
                  <a:pt x="2357138" y="1811202"/>
                  <a:pt x="2357138" y="1811202"/>
                </a:cubicBezTo>
                <a:cubicBezTo>
                  <a:pt x="2411866" y="1811202"/>
                  <a:pt x="2464705" y="1781120"/>
                  <a:pt x="2491126" y="1732235"/>
                </a:cubicBezTo>
                <a:cubicBezTo>
                  <a:pt x="2928947" y="978278"/>
                  <a:pt x="2928947" y="978278"/>
                  <a:pt x="2928947" y="978278"/>
                </a:cubicBezTo>
                <a:cubicBezTo>
                  <a:pt x="2957254" y="931274"/>
                  <a:pt x="2957254" y="871108"/>
                  <a:pt x="2928947" y="824102"/>
                </a:cubicBezTo>
                <a:cubicBezTo>
                  <a:pt x="2874220" y="729858"/>
                  <a:pt x="2826333" y="647394"/>
                  <a:pt x="2784432" y="575238"/>
                </a:cubicBezTo>
                <a:lnTo>
                  <a:pt x="2763277" y="538808"/>
                </a:lnTo>
                <a:lnTo>
                  <a:pt x="2861280" y="538808"/>
                </a:lnTo>
                <a:cubicBezTo>
                  <a:pt x="3166048" y="538808"/>
                  <a:pt x="3653676" y="538808"/>
                  <a:pt x="4433881" y="538808"/>
                </a:cubicBezTo>
                <a:cubicBezTo>
                  <a:pt x="4564197" y="538808"/>
                  <a:pt x="4690018" y="610441"/>
                  <a:pt x="4752929" y="726844"/>
                </a:cubicBezTo>
                <a:cubicBezTo>
                  <a:pt x="4752929" y="726844"/>
                  <a:pt x="4752929" y="726844"/>
                  <a:pt x="5795449" y="2522134"/>
                </a:cubicBezTo>
                <a:cubicBezTo>
                  <a:pt x="5862854" y="2634060"/>
                  <a:pt x="5862854" y="2777325"/>
                  <a:pt x="5795449" y="2889251"/>
                </a:cubicBezTo>
                <a:cubicBezTo>
                  <a:pt x="5795449" y="2889251"/>
                  <a:pt x="5795449" y="2889251"/>
                  <a:pt x="4752929" y="4684542"/>
                </a:cubicBezTo>
                <a:cubicBezTo>
                  <a:pt x="4690018" y="4800945"/>
                  <a:pt x="4564197" y="4872577"/>
                  <a:pt x="4433881" y="4872577"/>
                </a:cubicBezTo>
                <a:cubicBezTo>
                  <a:pt x="4433881" y="4872577"/>
                  <a:pt x="4433881" y="4872577"/>
                  <a:pt x="2353334" y="4872577"/>
                </a:cubicBezTo>
                <a:cubicBezTo>
                  <a:pt x="2218525" y="4872577"/>
                  <a:pt x="2097197" y="4800945"/>
                  <a:pt x="2029793" y="4684542"/>
                </a:cubicBezTo>
                <a:cubicBezTo>
                  <a:pt x="2029793" y="4684542"/>
                  <a:pt x="2029793" y="4684542"/>
                  <a:pt x="991766" y="2889251"/>
                </a:cubicBezTo>
                <a:cubicBezTo>
                  <a:pt x="924361" y="2777325"/>
                  <a:pt x="924361" y="2634060"/>
                  <a:pt x="991766" y="2522134"/>
                </a:cubicBezTo>
                <a:cubicBezTo>
                  <a:pt x="991766" y="2522134"/>
                  <a:pt x="991766" y="2522134"/>
                  <a:pt x="1377193" y="1855530"/>
                </a:cubicBezTo>
                <a:lnTo>
                  <a:pt x="1409676" y="1799352"/>
                </a:lnTo>
                <a:lnTo>
                  <a:pt x="1408533" y="1798873"/>
                </a:lnTo>
                <a:cubicBezTo>
                  <a:pt x="1385179" y="1785241"/>
                  <a:pt x="1365364" y="1765500"/>
                  <a:pt x="1351210" y="1741057"/>
                </a:cubicBezTo>
                <a:cubicBezTo>
                  <a:pt x="1351210" y="1741057"/>
                  <a:pt x="1351210" y="1741057"/>
                  <a:pt x="915276" y="987100"/>
                </a:cubicBezTo>
                <a:cubicBezTo>
                  <a:pt x="886968" y="940096"/>
                  <a:pt x="886968" y="879930"/>
                  <a:pt x="915276" y="832924"/>
                </a:cubicBezTo>
                <a:cubicBezTo>
                  <a:pt x="915276" y="832924"/>
                  <a:pt x="915276" y="832924"/>
                  <a:pt x="1351210" y="78969"/>
                </a:cubicBezTo>
                <a:cubicBezTo>
                  <a:pt x="1379517" y="30084"/>
                  <a:pt x="1430471" y="0"/>
                  <a:pt x="1487085" y="0"/>
                </a:cubicBezTo>
                <a:close/>
              </a:path>
            </a:pathLst>
          </a:custGeom>
        </p:spPr>
      </p:pic>
    </p:spTree>
    <p:extLst>
      <p:ext uri="{BB962C8B-B14F-4D97-AF65-F5344CB8AC3E}">
        <p14:creationId xmlns:p14="http://schemas.microsoft.com/office/powerpoint/2010/main" val="321747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arn(inVertic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barn(inVertical)">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barn(inVertical)">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barn(inVertical)">
                                      <p:cBhvr>
                                        <p:cTn id="32" dur="5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barn(inVertical)">
                                      <p:cBhvr>
                                        <p:cTn id="37" dur="50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8">
                                            <p:txEl>
                                              <p:pRg st="6" end="6"/>
                                            </p:txEl>
                                          </p:spTgt>
                                        </p:tgtEl>
                                        <p:attrNameLst>
                                          <p:attrName>style.visibility</p:attrName>
                                        </p:attrNameLst>
                                      </p:cBhvr>
                                      <p:to>
                                        <p:strVal val="visible"/>
                                      </p:to>
                                    </p:set>
                                    <p:animEffect transition="in" filter="barn(inVertical)">
                                      <p:cBhvr>
                                        <p:cTn id="42" dur="500"/>
                                        <p:tgtEl>
                                          <p:spTgt spid="8">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8">
                                            <p:txEl>
                                              <p:pRg st="7" end="7"/>
                                            </p:txEl>
                                          </p:spTgt>
                                        </p:tgtEl>
                                        <p:attrNameLst>
                                          <p:attrName>style.visibility</p:attrName>
                                        </p:attrNameLst>
                                      </p:cBhvr>
                                      <p:to>
                                        <p:strVal val="visible"/>
                                      </p:to>
                                    </p:set>
                                    <p:animEffect transition="in" filter="barn(inVertical)">
                                      <p:cBhvr>
                                        <p:cTn id="47"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91F32EBA-ED97-466E-8CFA-8382584155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6E67D07-53AA-4D74-9AA5-64FD408D562E}"/>
              </a:ext>
            </a:extLst>
          </p:cNvPr>
          <p:cNvSpPr>
            <a:spLocks noGrp="1"/>
          </p:cNvSpPr>
          <p:nvPr>
            <p:ph type="title"/>
          </p:nvPr>
        </p:nvSpPr>
        <p:spPr>
          <a:xfrm>
            <a:off x="965199" y="851517"/>
            <a:ext cx="5130795" cy="1461778"/>
          </a:xfrm>
        </p:spPr>
        <p:txBody>
          <a:bodyPr>
            <a:normAutofit/>
          </a:bodyPr>
          <a:lstStyle/>
          <a:p>
            <a:r>
              <a:rPr lang="en-US" sz="4000" dirty="0"/>
              <a:t>Energy Efficient Hospital </a:t>
            </a:r>
          </a:p>
        </p:txBody>
      </p:sp>
      <p:sp>
        <p:nvSpPr>
          <p:cNvPr id="3" name="Content Placeholder 2">
            <a:extLst>
              <a:ext uri="{FF2B5EF4-FFF2-40B4-BE49-F238E27FC236}">
                <a16:creationId xmlns:a16="http://schemas.microsoft.com/office/drawing/2014/main" xmlns="" id="{8B512974-9001-4F2C-B16E-BD29D7355368}"/>
              </a:ext>
            </a:extLst>
          </p:cNvPr>
          <p:cNvSpPr>
            <a:spLocks noGrp="1"/>
          </p:cNvSpPr>
          <p:nvPr>
            <p:ph idx="1"/>
          </p:nvPr>
        </p:nvSpPr>
        <p:spPr>
          <a:xfrm>
            <a:off x="965200" y="2470248"/>
            <a:ext cx="4048344" cy="3536236"/>
          </a:xfrm>
        </p:spPr>
        <p:txBody>
          <a:bodyPr>
            <a:normAutofit fontScale="70000" lnSpcReduction="20000"/>
          </a:bodyPr>
          <a:lstStyle/>
          <a:p>
            <a:r>
              <a:rPr lang="en-US" sz="2400" dirty="0" smtClean="0"/>
              <a:t>Reducing Readmission especially the ones that results into poor inpatient or outpatient care can be used to ensure efficient energy. </a:t>
            </a:r>
          </a:p>
          <a:p>
            <a:r>
              <a:rPr lang="en-US" sz="2400" dirty="0" smtClean="0"/>
              <a:t>It ensures;</a:t>
            </a:r>
          </a:p>
          <a:p>
            <a:r>
              <a:rPr lang="en-US" sz="2400" dirty="0" smtClean="0"/>
              <a:t>Lower healthcare costs</a:t>
            </a:r>
          </a:p>
          <a:p>
            <a:r>
              <a:rPr lang="en-US" sz="2400" dirty="0" smtClean="0"/>
              <a:t>Improve quality</a:t>
            </a:r>
          </a:p>
          <a:p>
            <a:r>
              <a:rPr lang="en-US" sz="2400" dirty="0" smtClean="0"/>
              <a:t>Increase patient satisfaction.</a:t>
            </a:r>
          </a:p>
          <a:p>
            <a:r>
              <a:rPr lang="en-US" sz="2400" dirty="0" smtClean="0"/>
              <a:t>The benefits over the time include;</a:t>
            </a:r>
          </a:p>
          <a:p>
            <a:r>
              <a:rPr lang="en-US" sz="2400" dirty="0" smtClean="0"/>
              <a:t>Prevention of greenhouse emissions. </a:t>
            </a:r>
          </a:p>
          <a:p>
            <a:r>
              <a:rPr lang="en-US" sz="2400" dirty="0" smtClean="0"/>
              <a:t>The long term saving of the money that was initially used to pay for bills. </a:t>
            </a:r>
          </a:p>
          <a:p>
            <a:r>
              <a:rPr lang="en-US" sz="2400" dirty="0" smtClean="0"/>
              <a:t>It also improves the quality of operation.  </a:t>
            </a:r>
          </a:p>
          <a:p>
            <a:endParaRPr lang="en-US" sz="2400" dirty="0" smtClean="0"/>
          </a:p>
        </p:txBody>
      </p:sp>
      <p:pic>
        <p:nvPicPr>
          <p:cNvPr id="4" name="Picture 3">
            <a:extLst>
              <a:ext uri="{FF2B5EF4-FFF2-40B4-BE49-F238E27FC236}">
                <a16:creationId xmlns:a16="http://schemas.microsoft.com/office/drawing/2014/main" xmlns="" id="{0D9B2716-EFBC-4A90-8803-EB933740DE88}"/>
              </a:ext>
            </a:extLst>
          </p:cNvPr>
          <p:cNvPicPr>
            <a:picLocks noChangeAspect="1"/>
          </p:cNvPicPr>
          <p:nvPr/>
        </p:nvPicPr>
        <p:blipFill rotWithShape="1">
          <a:blip r:embed="rId3"/>
          <a:srcRect t="190" b="585"/>
          <a:stretch/>
        </p:blipFill>
        <p:spPr>
          <a:xfrm>
            <a:off x="5510369" y="851517"/>
            <a:ext cx="6184807" cy="5154967"/>
          </a:xfrm>
          <a:custGeom>
            <a:avLst/>
            <a:gdLst/>
            <a:ahLst/>
            <a:cxnLst/>
            <a:rect l="l" t="t" r="r" b="b"/>
            <a:pathLst>
              <a:path w="5846002" h="4872577">
                <a:moveTo>
                  <a:pt x="343285" y="2953992"/>
                </a:moveTo>
                <a:cubicBezTo>
                  <a:pt x="343285" y="2953992"/>
                  <a:pt x="343285" y="2953992"/>
                  <a:pt x="849063" y="2953992"/>
                </a:cubicBezTo>
                <a:cubicBezTo>
                  <a:pt x="880743" y="2953992"/>
                  <a:pt x="911330" y="2971406"/>
                  <a:pt x="926624" y="2999703"/>
                </a:cubicBezTo>
                <a:cubicBezTo>
                  <a:pt x="926624" y="2999703"/>
                  <a:pt x="926624" y="2999703"/>
                  <a:pt x="1180059" y="3436136"/>
                </a:cubicBezTo>
                <a:cubicBezTo>
                  <a:pt x="1196445" y="3463345"/>
                  <a:pt x="1196445" y="3498172"/>
                  <a:pt x="1180059" y="3525382"/>
                </a:cubicBezTo>
                <a:cubicBezTo>
                  <a:pt x="1180059" y="3525382"/>
                  <a:pt x="1180059" y="3525382"/>
                  <a:pt x="926624" y="3961814"/>
                </a:cubicBezTo>
                <a:cubicBezTo>
                  <a:pt x="911330" y="3990111"/>
                  <a:pt x="880743" y="4007525"/>
                  <a:pt x="849063" y="4007525"/>
                </a:cubicBezTo>
                <a:cubicBezTo>
                  <a:pt x="849063" y="4007525"/>
                  <a:pt x="849063" y="4007525"/>
                  <a:pt x="343285" y="4007525"/>
                </a:cubicBezTo>
                <a:cubicBezTo>
                  <a:pt x="310513" y="4007525"/>
                  <a:pt x="281019" y="3990111"/>
                  <a:pt x="264633" y="3961814"/>
                </a:cubicBezTo>
                <a:cubicBezTo>
                  <a:pt x="264633" y="3961814"/>
                  <a:pt x="264633" y="3961814"/>
                  <a:pt x="12290" y="3525382"/>
                </a:cubicBezTo>
                <a:cubicBezTo>
                  <a:pt x="-4096" y="3498172"/>
                  <a:pt x="-4096" y="3463345"/>
                  <a:pt x="12290" y="3436136"/>
                </a:cubicBezTo>
                <a:cubicBezTo>
                  <a:pt x="12290" y="3436136"/>
                  <a:pt x="12290" y="3436136"/>
                  <a:pt x="264633" y="2999703"/>
                </a:cubicBezTo>
                <a:cubicBezTo>
                  <a:pt x="281019" y="2971406"/>
                  <a:pt x="310513" y="2953992"/>
                  <a:pt x="343285" y="2953992"/>
                </a:cubicBezTo>
                <a:close/>
                <a:moveTo>
                  <a:pt x="2353334" y="538808"/>
                </a:moveTo>
                <a:cubicBezTo>
                  <a:pt x="2353334" y="538808"/>
                  <a:pt x="2353334" y="538808"/>
                  <a:pt x="2613403" y="538808"/>
                </a:cubicBezTo>
                <a:lnTo>
                  <a:pt x="2643742" y="538808"/>
                </a:lnTo>
                <a:lnTo>
                  <a:pt x="2672692" y="588661"/>
                </a:lnTo>
                <a:cubicBezTo>
                  <a:pt x="2713002" y="658078"/>
                  <a:pt x="2759909" y="738855"/>
                  <a:pt x="2814491" y="832849"/>
                </a:cubicBezTo>
                <a:cubicBezTo>
                  <a:pt x="2839586" y="874521"/>
                  <a:pt x="2839586" y="927860"/>
                  <a:pt x="2814491" y="969531"/>
                </a:cubicBezTo>
                <a:cubicBezTo>
                  <a:pt x="2814491" y="969531"/>
                  <a:pt x="2814491" y="969531"/>
                  <a:pt x="2426350" y="1637936"/>
                </a:cubicBezTo>
                <a:cubicBezTo>
                  <a:pt x="2402927" y="1681274"/>
                  <a:pt x="2356083" y="1707943"/>
                  <a:pt x="2307565" y="1707943"/>
                </a:cubicBezTo>
                <a:cubicBezTo>
                  <a:pt x="2307565" y="1707943"/>
                  <a:pt x="2307565" y="1707943"/>
                  <a:pt x="1532956" y="1707943"/>
                </a:cubicBezTo>
                <a:cubicBezTo>
                  <a:pt x="1520409" y="1707943"/>
                  <a:pt x="1508175" y="1706276"/>
                  <a:pt x="1496490" y="1703099"/>
                </a:cubicBezTo>
                <a:lnTo>
                  <a:pt x="1471408" y="1692583"/>
                </a:lnTo>
                <a:lnTo>
                  <a:pt x="1486736" y="1666073"/>
                </a:lnTo>
                <a:cubicBezTo>
                  <a:pt x="1625328" y="1426376"/>
                  <a:pt x="1802725" y="1119564"/>
                  <a:pt x="2029793" y="726844"/>
                </a:cubicBezTo>
                <a:cubicBezTo>
                  <a:pt x="2097197" y="610441"/>
                  <a:pt x="2218525" y="538808"/>
                  <a:pt x="2353334" y="538808"/>
                </a:cubicBezTo>
                <a:close/>
                <a:moveTo>
                  <a:pt x="1487085" y="0"/>
                </a:moveTo>
                <a:cubicBezTo>
                  <a:pt x="1487085" y="0"/>
                  <a:pt x="1487085" y="0"/>
                  <a:pt x="2360840" y="0"/>
                </a:cubicBezTo>
                <a:cubicBezTo>
                  <a:pt x="2415568" y="0"/>
                  <a:pt x="2468407" y="30084"/>
                  <a:pt x="2494828" y="78969"/>
                </a:cubicBezTo>
                <a:cubicBezTo>
                  <a:pt x="2494828" y="78969"/>
                  <a:pt x="2494828" y="78969"/>
                  <a:pt x="2729665" y="483373"/>
                </a:cubicBezTo>
                <a:lnTo>
                  <a:pt x="2756194" y="529058"/>
                </a:lnTo>
                <a:lnTo>
                  <a:pt x="2735320" y="529058"/>
                </a:lnTo>
                <a:lnTo>
                  <a:pt x="2636659" y="529058"/>
                </a:lnTo>
                <a:lnTo>
                  <a:pt x="2593799" y="455250"/>
                </a:lnTo>
                <a:cubicBezTo>
                  <a:pt x="2430052" y="173267"/>
                  <a:pt x="2430052" y="173267"/>
                  <a:pt x="2430052" y="173267"/>
                </a:cubicBezTo>
                <a:cubicBezTo>
                  <a:pt x="2406629" y="129929"/>
                  <a:pt x="2359785" y="103259"/>
                  <a:pt x="2311267" y="103259"/>
                </a:cubicBezTo>
                <a:cubicBezTo>
                  <a:pt x="1536658" y="103259"/>
                  <a:pt x="1536658" y="103259"/>
                  <a:pt x="1536658" y="103259"/>
                </a:cubicBezTo>
                <a:cubicBezTo>
                  <a:pt x="1486468" y="103259"/>
                  <a:pt x="1441296" y="129929"/>
                  <a:pt x="1416201" y="173267"/>
                </a:cubicBezTo>
                <a:cubicBezTo>
                  <a:pt x="1029733" y="841671"/>
                  <a:pt x="1029733" y="841671"/>
                  <a:pt x="1029733" y="841671"/>
                </a:cubicBezTo>
                <a:cubicBezTo>
                  <a:pt x="1004637" y="883343"/>
                  <a:pt x="1004637" y="936682"/>
                  <a:pt x="1029733" y="978353"/>
                </a:cubicBezTo>
                <a:cubicBezTo>
                  <a:pt x="1416201" y="1646758"/>
                  <a:pt x="1416201" y="1646758"/>
                  <a:pt x="1416201" y="1646758"/>
                </a:cubicBezTo>
                <a:cubicBezTo>
                  <a:pt x="1428749" y="1668427"/>
                  <a:pt x="1446315" y="1685929"/>
                  <a:pt x="1467019" y="1698013"/>
                </a:cubicBezTo>
                <a:lnTo>
                  <a:pt x="1472899" y="1700478"/>
                </a:lnTo>
                <a:lnTo>
                  <a:pt x="1441377" y="1754996"/>
                </a:lnTo>
                <a:lnTo>
                  <a:pt x="1417933" y="1795543"/>
                </a:lnTo>
                <a:lnTo>
                  <a:pt x="1442249" y="1805738"/>
                </a:lnTo>
                <a:cubicBezTo>
                  <a:pt x="1455430" y="1809322"/>
                  <a:pt x="1469230" y="1811202"/>
                  <a:pt x="1483383" y="1811202"/>
                </a:cubicBezTo>
                <a:cubicBezTo>
                  <a:pt x="2357138" y="1811202"/>
                  <a:pt x="2357138" y="1811202"/>
                  <a:pt x="2357138" y="1811202"/>
                </a:cubicBezTo>
                <a:cubicBezTo>
                  <a:pt x="2411866" y="1811202"/>
                  <a:pt x="2464705" y="1781120"/>
                  <a:pt x="2491126" y="1732235"/>
                </a:cubicBezTo>
                <a:cubicBezTo>
                  <a:pt x="2928947" y="978278"/>
                  <a:pt x="2928947" y="978278"/>
                  <a:pt x="2928947" y="978278"/>
                </a:cubicBezTo>
                <a:cubicBezTo>
                  <a:pt x="2957254" y="931274"/>
                  <a:pt x="2957254" y="871108"/>
                  <a:pt x="2928947" y="824102"/>
                </a:cubicBezTo>
                <a:cubicBezTo>
                  <a:pt x="2874220" y="729858"/>
                  <a:pt x="2826333" y="647394"/>
                  <a:pt x="2784432" y="575238"/>
                </a:cubicBezTo>
                <a:lnTo>
                  <a:pt x="2763277" y="538808"/>
                </a:lnTo>
                <a:lnTo>
                  <a:pt x="2861280" y="538808"/>
                </a:lnTo>
                <a:cubicBezTo>
                  <a:pt x="3166048" y="538808"/>
                  <a:pt x="3653676" y="538808"/>
                  <a:pt x="4433881" y="538808"/>
                </a:cubicBezTo>
                <a:cubicBezTo>
                  <a:pt x="4564197" y="538808"/>
                  <a:pt x="4690018" y="610441"/>
                  <a:pt x="4752929" y="726844"/>
                </a:cubicBezTo>
                <a:cubicBezTo>
                  <a:pt x="4752929" y="726844"/>
                  <a:pt x="4752929" y="726844"/>
                  <a:pt x="5795449" y="2522134"/>
                </a:cubicBezTo>
                <a:cubicBezTo>
                  <a:pt x="5862854" y="2634060"/>
                  <a:pt x="5862854" y="2777325"/>
                  <a:pt x="5795449" y="2889251"/>
                </a:cubicBezTo>
                <a:cubicBezTo>
                  <a:pt x="5795449" y="2889251"/>
                  <a:pt x="5795449" y="2889251"/>
                  <a:pt x="4752929" y="4684542"/>
                </a:cubicBezTo>
                <a:cubicBezTo>
                  <a:pt x="4690018" y="4800945"/>
                  <a:pt x="4564197" y="4872577"/>
                  <a:pt x="4433881" y="4872577"/>
                </a:cubicBezTo>
                <a:cubicBezTo>
                  <a:pt x="4433881" y="4872577"/>
                  <a:pt x="4433881" y="4872577"/>
                  <a:pt x="2353334" y="4872577"/>
                </a:cubicBezTo>
                <a:cubicBezTo>
                  <a:pt x="2218525" y="4872577"/>
                  <a:pt x="2097197" y="4800945"/>
                  <a:pt x="2029793" y="4684542"/>
                </a:cubicBezTo>
                <a:cubicBezTo>
                  <a:pt x="2029793" y="4684542"/>
                  <a:pt x="2029793" y="4684542"/>
                  <a:pt x="991766" y="2889251"/>
                </a:cubicBezTo>
                <a:cubicBezTo>
                  <a:pt x="924361" y="2777325"/>
                  <a:pt x="924361" y="2634060"/>
                  <a:pt x="991766" y="2522134"/>
                </a:cubicBezTo>
                <a:cubicBezTo>
                  <a:pt x="991766" y="2522134"/>
                  <a:pt x="991766" y="2522134"/>
                  <a:pt x="1377193" y="1855530"/>
                </a:cubicBezTo>
                <a:lnTo>
                  <a:pt x="1409676" y="1799352"/>
                </a:lnTo>
                <a:lnTo>
                  <a:pt x="1408533" y="1798873"/>
                </a:lnTo>
                <a:cubicBezTo>
                  <a:pt x="1385179" y="1785241"/>
                  <a:pt x="1365364" y="1765500"/>
                  <a:pt x="1351210" y="1741057"/>
                </a:cubicBezTo>
                <a:cubicBezTo>
                  <a:pt x="1351210" y="1741057"/>
                  <a:pt x="1351210" y="1741057"/>
                  <a:pt x="915276" y="987100"/>
                </a:cubicBezTo>
                <a:cubicBezTo>
                  <a:pt x="886968" y="940096"/>
                  <a:pt x="886968" y="879930"/>
                  <a:pt x="915276" y="832924"/>
                </a:cubicBezTo>
                <a:cubicBezTo>
                  <a:pt x="915276" y="832924"/>
                  <a:pt x="915276" y="832924"/>
                  <a:pt x="1351210" y="78969"/>
                </a:cubicBezTo>
                <a:cubicBezTo>
                  <a:pt x="1379517" y="30084"/>
                  <a:pt x="1430471" y="0"/>
                  <a:pt x="1487085" y="0"/>
                </a:cubicBezTo>
                <a:close/>
              </a:path>
            </a:pathLst>
          </a:custGeom>
        </p:spPr>
      </p:pic>
    </p:spTree>
    <p:extLst>
      <p:ext uri="{BB962C8B-B14F-4D97-AF65-F5344CB8AC3E}">
        <p14:creationId xmlns:p14="http://schemas.microsoft.com/office/powerpoint/2010/main" val="76216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1ECAB1E8-8195-4748-BE71-FF806D8689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xmlns="" id="{57F6BDD4-E066-4008-8011-6CC31AEB45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5A9B26E6-6CA1-4475-A3B4-AF84D8EE2393}"/>
              </a:ext>
            </a:extLst>
          </p:cNvPr>
          <p:cNvSpPr>
            <a:spLocks noGrp="1"/>
          </p:cNvSpPr>
          <p:nvPr>
            <p:ph type="title"/>
          </p:nvPr>
        </p:nvSpPr>
        <p:spPr>
          <a:xfrm>
            <a:off x="841247" y="978619"/>
            <a:ext cx="3410712" cy="1106424"/>
          </a:xfrm>
        </p:spPr>
        <p:txBody>
          <a:bodyPr>
            <a:normAutofit/>
          </a:bodyPr>
          <a:lstStyle/>
          <a:p>
            <a:r>
              <a:rPr lang="en-US" sz="2800" dirty="0"/>
              <a:t> Next Steps Overall</a:t>
            </a:r>
          </a:p>
        </p:txBody>
      </p:sp>
      <p:sp>
        <p:nvSpPr>
          <p:cNvPr id="14" name="Rectangle 13">
            <a:extLst>
              <a:ext uri="{FF2B5EF4-FFF2-40B4-BE49-F238E27FC236}">
                <a16:creationId xmlns:a16="http://schemas.microsoft.com/office/drawing/2014/main" xmlns="" id="{2711A8FB-68FC-45FC-B01E-38F809E2D4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xmlns="" id="{2A865FE3-5FC9-4049-87CF-30019C46C0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xmlns="" id="{1F19F4AD-8171-4691-B3B9-AA023E20627C}"/>
              </a:ext>
            </a:extLst>
          </p:cNvPr>
          <p:cNvSpPr>
            <a:spLocks noGrp="1"/>
          </p:cNvSpPr>
          <p:nvPr>
            <p:ph idx="1"/>
          </p:nvPr>
        </p:nvSpPr>
        <p:spPr>
          <a:xfrm>
            <a:off x="841247" y="2359152"/>
            <a:ext cx="3410712" cy="3425043"/>
          </a:xfrm>
        </p:spPr>
        <p:txBody>
          <a:bodyPr>
            <a:normAutofit/>
          </a:bodyPr>
          <a:lstStyle/>
          <a:p>
            <a:endParaRPr lang="en-US" sz="1700" dirty="0"/>
          </a:p>
        </p:txBody>
      </p:sp>
      <p:pic>
        <p:nvPicPr>
          <p:cNvPr id="4" name="Content Placeholder 3">
            <a:extLst>
              <a:ext uri="{FF2B5EF4-FFF2-40B4-BE49-F238E27FC236}">
                <a16:creationId xmlns:a16="http://schemas.microsoft.com/office/drawing/2014/main" xmlns="" id="{19A2D0D0-4C30-4F16-A67F-E454F7B4C715}"/>
              </a:ext>
            </a:extLst>
          </p:cNvPr>
          <p:cNvPicPr>
            <a:picLocks noChangeAspect="1"/>
          </p:cNvPicPr>
          <p:nvPr/>
        </p:nvPicPr>
        <p:blipFill rotWithShape="1">
          <a:blip r:embed="rId2"/>
          <a:srcRect r="-1" b="3962"/>
          <a:stretch/>
        </p:blipFill>
        <p:spPr>
          <a:xfrm>
            <a:off x="5124450" y="634382"/>
            <a:ext cx="6657213" cy="5495162"/>
          </a:xfrm>
          <a:prstGeom prst="rect">
            <a:avLst/>
          </a:prstGeom>
        </p:spPr>
      </p:pic>
    </p:spTree>
    <p:extLst>
      <p:ext uri="{BB962C8B-B14F-4D97-AF65-F5344CB8AC3E}">
        <p14:creationId xmlns:p14="http://schemas.microsoft.com/office/powerpoint/2010/main" val="335452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1ECAB1E8-8195-4748-BE71-FF806D8689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57F6BDD4-E066-4008-8011-6CC31AEB45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D74778BA-AC06-40D2-B2BF-3664FF36BADE}"/>
              </a:ext>
            </a:extLst>
          </p:cNvPr>
          <p:cNvSpPr>
            <a:spLocks noGrp="1"/>
          </p:cNvSpPr>
          <p:nvPr>
            <p:ph type="title"/>
          </p:nvPr>
        </p:nvSpPr>
        <p:spPr>
          <a:xfrm>
            <a:off x="841247" y="978619"/>
            <a:ext cx="3410712" cy="1106424"/>
          </a:xfrm>
        </p:spPr>
        <p:txBody>
          <a:bodyPr>
            <a:normAutofit/>
          </a:bodyPr>
          <a:lstStyle/>
          <a:p>
            <a:endParaRPr lang="en-US" sz="2800" dirty="0"/>
          </a:p>
        </p:txBody>
      </p:sp>
      <p:sp>
        <p:nvSpPr>
          <p:cNvPr id="15" name="Rectangle 14">
            <a:extLst>
              <a:ext uri="{FF2B5EF4-FFF2-40B4-BE49-F238E27FC236}">
                <a16:creationId xmlns:a16="http://schemas.microsoft.com/office/drawing/2014/main" xmlns="" id="{2711A8FB-68FC-45FC-B01E-38F809E2D4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xmlns="" id="{2A865FE3-5FC9-4049-87CF-30019C46C0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xmlns="" id="{FA001FB1-8225-43F5-B804-762C0D5770D3}"/>
              </a:ext>
            </a:extLst>
          </p:cNvPr>
          <p:cNvSpPr>
            <a:spLocks noGrp="1"/>
          </p:cNvSpPr>
          <p:nvPr>
            <p:ph idx="1"/>
          </p:nvPr>
        </p:nvSpPr>
        <p:spPr>
          <a:xfrm>
            <a:off x="841247" y="2359152"/>
            <a:ext cx="3410712" cy="3425043"/>
          </a:xfrm>
        </p:spPr>
        <p:txBody>
          <a:bodyPr>
            <a:normAutofit/>
          </a:bodyPr>
          <a:lstStyle/>
          <a:p>
            <a:endParaRPr lang="en-US" sz="1700"/>
          </a:p>
        </p:txBody>
      </p:sp>
      <p:pic>
        <p:nvPicPr>
          <p:cNvPr id="4" name="Content Placeholder 3">
            <a:extLst>
              <a:ext uri="{FF2B5EF4-FFF2-40B4-BE49-F238E27FC236}">
                <a16:creationId xmlns:a16="http://schemas.microsoft.com/office/drawing/2014/main" xmlns="" id="{C3AB85DB-5DC9-4193-A85F-30E52FFC6E2B}"/>
              </a:ext>
            </a:extLst>
          </p:cNvPr>
          <p:cNvPicPr>
            <a:picLocks noChangeAspect="1"/>
          </p:cNvPicPr>
          <p:nvPr/>
        </p:nvPicPr>
        <p:blipFill rotWithShape="1">
          <a:blip r:embed="rId2"/>
          <a:srcRect l="3771" r="15903" b="-1"/>
          <a:stretch/>
        </p:blipFill>
        <p:spPr>
          <a:xfrm>
            <a:off x="5124450" y="634382"/>
            <a:ext cx="6657213" cy="5495162"/>
          </a:xfrm>
          <a:prstGeom prst="rect">
            <a:avLst/>
          </a:prstGeom>
        </p:spPr>
      </p:pic>
    </p:spTree>
    <p:extLst>
      <p:ext uri="{BB962C8B-B14F-4D97-AF65-F5344CB8AC3E}">
        <p14:creationId xmlns:p14="http://schemas.microsoft.com/office/powerpoint/2010/main" val="115496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49CD2D09-B1BB-4DF5-9E1C-3D21B21EDE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20431"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xmlns="" id="{83355637-BA71-4F63-94C9-E77BF81BDFC0}"/>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xmlns="" id="{A622B59C-8337-45BE-A22F-2D849752C415}"/>
              </a:ext>
            </a:extLst>
          </p:cNvPr>
          <p:cNvSpPr>
            <a:spLocks noGrp="1"/>
          </p:cNvSpPr>
          <p:nvPr>
            <p:ph type="title"/>
          </p:nvPr>
        </p:nvSpPr>
        <p:spPr>
          <a:xfrm>
            <a:off x="804998" y="798445"/>
            <a:ext cx="4803636" cy="1311664"/>
          </a:xfrm>
        </p:spPr>
        <p:txBody>
          <a:bodyPr>
            <a:normAutofit/>
          </a:bodyPr>
          <a:lstStyle/>
          <a:p>
            <a:endParaRPr lang="en-US">
              <a:solidFill>
                <a:srgbClr val="000000"/>
              </a:solidFill>
            </a:endParaRPr>
          </a:p>
        </p:txBody>
      </p:sp>
      <p:sp>
        <p:nvSpPr>
          <p:cNvPr id="8" name="Content Placeholder 7">
            <a:extLst>
              <a:ext uri="{FF2B5EF4-FFF2-40B4-BE49-F238E27FC236}">
                <a16:creationId xmlns:a16="http://schemas.microsoft.com/office/drawing/2014/main" xmlns="" id="{78A7FAF3-2394-43B8-9323-E971F12366CC}"/>
              </a:ext>
            </a:extLst>
          </p:cNvPr>
          <p:cNvSpPr>
            <a:spLocks noGrp="1"/>
          </p:cNvSpPr>
          <p:nvPr>
            <p:ph idx="1"/>
          </p:nvPr>
        </p:nvSpPr>
        <p:spPr>
          <a:xfrm>
            <a:off x="804997" y="2272143"/>
            <a:ext cx="4706803" cy="3788830"/>
          </a:xfrm>
        </p:spPr>
        <p:txBody>
          <a:bodyPr anchor="ctr">
            <a:normAutofit/>
          </a:bodyPr>
          <a:lstStyle/>
          <a:p>
            <a:endParaRPr lang="en-US" sz="2000">
              <a:solidFill>
                <a:srgbClr val="000000"/>
              </a:solidFill>
            </a:endParaRPr>
          </a:p>
        </p:txBody>
      </p:sp>
      <p:sp>
        <p:nvSpPr>
          <p:cNvPr id="15" name="Freeform 49">
            <a:extLst>
              <a:ext uri="{FF2B5EF4-FFF2-40B4-BE49-F238E27FC236}">
                <a16:creationId xmlns:a16="http://schemas.microsoft.com/office/drawing/2014/main" xmlns="" id="{967C29FE-FD32-4AFB-AD20-DBDF5864B2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6713915"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xmlns="" id="{4BA7972B-9D3C-4BFB-BDAF-5E7D7E72B666}"/>
              </a:ext>
            </a:extLst>
          </p:cNvPr>
          <p:cNvPicPr>
            <a:picLocks noChangeAspect="1"/>
          </p:cNvPicPr>
          <p:nvPr/>
        </p:nvPicPr>
        <p:blipFill rotWithShape="1">
          <a:blip r:embed="rId3"/>
          <a:srcRect l="6144" r="4202" b="-1"/>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1958834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EBF87945-A001-489F-9D9B-7D9435F0B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A32C981-5427-44BF-A0B4-A1840F3B1AAA}"/>
              </a:ext>
            </a:extLst>
          </p:cNvPr>
          <p:cNvSpPr>
            <a:spLocks noGrp="1"/>
          </p:cNvSpPr>
          <p:nvPr>
            <p:ph type="title"/>
          </p:nvPr>
        </p:nvSpPr>
        <p:spPr>
          <a:xfrm>
            <a:off x="838200" y="585216"/>
            <a:ext cx="10515600" cy="1325563"/>
          </a:xfrm>
        </p:spPr>
        <p:txBody>
          <a:bodyPr>
            <a:normAutofit/>
          </a:bodyPr>
          <a:lstStyle/>
          <a:p>
            <a:endParaRPr lang="en-US">
              <a:solidFill>
                <a:schemeClr val="bg1"/>
              </a:solidFill>
            </a:endParaRPr>
          </a:p>
        </p:txBody>
      </p:sp>
      <p:pic>
        <p:nvPicPr>
          <p:cNvPr id="4" name="Picture 3">
            <a:extLst>
              <a:ext uri="{FF2B5EF4-FFF2-40B4-BE49-F238E27FC236}">
                <a16:creationId xmlns:a16="http://schemas.microsoft.com/office/drawing/2014/main" xmlns="" id="{ED8A0F1B-E0ED-4628-B0A8-B26C8702578C}"/>
              </a:ext>
            </a:extLst>
          </p:cNvPr>
          <p:cNvPicPr>
            <a:picLocks noChangeAspect="1"/>
          </p:cNvPicPr>
          <p:nvPr/>
        </p:nvPicPr>
        <p:blipFill rotWithShape="1">
          <a:blip r:embed="rId2"/>
          <a:srcRect l="14810"/>
          <a:stretch/>
        </p:blipFill>
        <p:spPr>
          <a:xfrm>
            <a:off x="841248" y="2516777"/>
            <a:ext cx="6236208" cy="3660185"/>
          </a:xfrm>
          <a:prstGeom prst="rect">
            <a:avLst/>
          </a:prstGeom>
        </p:spPr>
      </p:pic>
      <p:sp>
        <p:nvSpPr>
          <p:cNvPr id="3" name="Content Placeholder 2">
            <a:extLst>
              <a:ext uri="{FF2B5EF4-FFF2-40B4-BE49-F238E27FC236}">
                <a16:creationId xmlns:a16="http://schemas.microsoft.com/office/drawing/2014/main" xmlns="" id="{604E1D87-D4DB-4015-A7E8-E80DEEEC460A}"/>
              </a:ext>
            </a:extLst>
          </p:cNvPr>
          <p:cNvSpPr>
            <a:spLocks noGrp="1"/>
          </p:cNvSpPr>
          <p:nvPr>
            <p:ph idx="1"/>
          </p:nvPr>
        </p:nvSpPr>
        <p:spPr>
          <a:xfrm>
            <a:off x="7546848" y="2516777"/>
            <a:ext cx="3803904" cy="3660185"/>
          </a:xfrm>
        </p:spPr>
        <p:txBody>
          <a:bodyPr anchor="ctr">
            <a:normAutofit/>
          </a:bodyPr>
          <a:lstStyle/>
          <a:p>
            <a:endParaRPr lang="en-US" sz="2200"/>
          </a:p>
        </p:txBody>
      </p:sp>
    </p:spTree>
    <p:extLst>
      <p:ext uri="{BB962C8B-B14F-4D97-AF65-F5344CB8AC3E}">
        <p14:creationId xmlns:p14="http://schemas.microsoft.com/office/powerpoint/2010/main" val="1943474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F56F5174-31D9-4DBB-AAB7-A1FD7BDB13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xmlns="" id="{AE113210-7872-481A-ADE6-3A05CCAF5EB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0CF79E5D-31F6-475F-8DA4-B0C08F0564E1}"/>
              </a:ext>
            </a:extLst>
          </p:cNvPr>
          <p:cNvSpPr>
            <a:spLocks noGrp="1"/>
          </p:cNvSpPr>
          <p:nvPr>
            <p:ph type="title"/>
          </p:nvPr>
        </p:nvSpPr>
        <p:spPr>
          <a:xfrm>
            <a:off x="6094105" y="802955"/>
            <a:ext cx="4977976" cy="1454051"/>
          </a:xfrm>
        </p:spPr>
        <p:txBody>
          <a:bodyPr>
            <a:normAutofit/>
          </a:bodyPr>
          <a:lstStyle/>
          <a:p>
            <a:r>
              <a:rPr lang="en-US" dirty="0">
                <a:solidFill>
                  <a:srgbClr val="000000"/>
                </a:solidFill>
              </a:rPr>
              <a:t>Questions? </a:t>
            </a:r>
          </a:p>
        </p:txBody>
      </p:sp>
      <p:sp>
        <p:nvSpPr>
          <p:cNvPr id="15" name="Freeform 62">
            <a:extLst>
              <a:ext uri="{FF2B5EF4-FFF2-40B4-BE49-F238E27FC236}">
                <a16:creationId xmlns:a16="http://schemas.microsoft.com/office/drawing/2014/main" xmlns="" id="{F9A95BEE-6BB1-4A28-A8E6-A34B2E42EF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xmlns="" id="{512518B0-DC0A-45E7-8134-1161771CCE64}"/>
              </a:ext>
            </a:extLst>
          </p:cNvPr>
          <p:cNvPicPr>
            <a:picLocks noChangeAspect="1"/>
          </p:cNvPicPr>
          <p:nvPr/>
        </p:nvPicPr>
        <p:blipFill rotWithShape="1">
          <a:blip r:embed="rId3">
            <a:alphaModFix/>
          </a:blip>
          <a:srcRect r="4732" b="3"/>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8" name="Content Placeholder 7">
            <a:extLst>
              <a:ext uri="{FF2B5EF4-FFF2-40B4-BE49-F238E27FC236}">
                <a16:creationId xmlns:a16="http://schemas.microsoft.com/office/drawing/2014/main" xmlns="" id="{29F5CDA8-A597-41F2-BC60-5D339A4383B2}"/>
              </a:ext>
            </a:extLst>
          </p:cNvPr>
          <p:cNvSpPr>
            <a:spLocks noGrp="1"/>
          </p:cNvSpPr>
          <p:nvPr>
            <p:ph idx="1"/>
          </p:nvPr>
        </p:nvSpPr>
        <p:spPr>
          <a:xfrm>
            <a:off x="6090574" y="2421682"/>
            <a:ext cx="4977578" cy="3639289"/>
          </a:xfrm>
        </p:spPr>
        <p:txBody>
          <a:bodyPr anchor="ctr">
            <a:normAutofit/>
          </a:bodyPr>
          <a:lstStyle/>
          <a:p>
            <a:r>
              <a:rPr lang="en-US" sz="9600" dirty="0">
                <a:solidFill>
                  <a:srgbClr val="000000"/>
                </a:solidFill>
              </a:rPr>
              <a:t>?</a:t>
            </a:r>
          </a:p>
        </p:txBody>
      </p:sp>
    </p:spTree>
    <p:extLst>
      <p:ext uri="{BB962C8B-B14F-4D97-AF65-F5344CB8AC3E}">
        <p14:creationId xmlns:p14="http://schemas.microsoft.com/office/powerpoint/2010/main" val="234535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8">
                                            <p:txEl>
                                              <p:pRg st="0" end="0"/>
                                            </p:txEl>
                                          </p:spTgt>
                                        </p:tgtEl>
                                      </p:cBhvr>
                                    </p:animEffect>
                                    <p:animScale>
                                      <p:cBhvr>
                                        <p:cTn id="7" dur="250" autoRev="1" fill="hold"/>
                                        <p:tgtEl>
                                          <p:spTgt spid="8">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486678-1A2A-4A5B-BA0A-E99104806854}"/>
              </a:ext>
            </a:extLst>
          </p:cNvPr>
          <p:cNvSpPr>
            <a:spLocks noGrp="1"/>
          </p:cNvSpPr>
          <p:nvPr>
            <p:ph type="title"/>
          </p:nvPr>
        </p:nvSpPr>
        <p:spPr>
          <a:xfrm>
            <a:off x="1136428" y="627564"/>
            <a:ext cx="7474172" cy="1325563"/>
          </a:xfrm>
        </p:spPr>
        <p:txBody>
          <a:bodyPr>
            <a:normAutofit/>
          </a:bodyPr>
          <a:lstStyle/>
          <a:p>
            <a:r>
              <a:rPr lang="en-US" dirty="0"/>
              <a:t>References</a:t>
            </a:r>
          </a:p>
        </p:txBody>
      </p:sp>
      <p:sp>
        <p:nvSpPr>
          <p:cNvPr id="10" name="Content Placeholder 9">
            <a:extLst>
              <a:ext uri="{FF2B5EF4-FFF2-40B4-BE49-F238E27FC236}">
                <a16:creationId xmlns:a16="http://schemas.microsoft.com/office/drawing/2014/main" xmlns="" id="{3DDBCD59-1CDF-4F08-8168-E91C80FE1D17}"/>
              </a:ext>
            </a:extLst>
          </p:cNvPr>
          <p:cNvSpPr>
            <a:spLocks noGrp="1"/>
          </p:cNvSpPr>
          <p:nvPr>
            <p:ph idx="1"/>
          </p:nvPr>
        </p:nvSpPr>
        <p:spPr>
          <a:xfrm>
            <a:off x="1136429" y="2278173"/>
            <a:ext cx="6467867" cy="3450613"/>
          </a:xfrm>
        </p:spPr>
        <p:txBody>
          <a:bodyPr anchor="ctr">
            <a:normAutofit/>
          </a:bodyPr>
          <a:lstStyle/>
          <a:p>
            <a:endParaRPr lang="en-US" sz="2400"/>
          </a:p>
        </p:txBody>
      </p:sp>
      <p:sp>
        <p:nvSpPr>
          <p:cNvPr id="13" name="Rectangle 12">
            <a:extLst>
              <a:ext uri="{FF2B5EF4-FFF2-40B4-BE49-F238E27FC236}">
                <a16:creationId xmlns:a16="http://schemas.microsoft.com/office/drawing/2014/main" xmlns="" id="{59A309A7-1751-4ABE-A3C1-EEC40366AD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88880" y="0"/>
            <a:ext cx="2103120" cy="6858000"/>
          </a:xfrm>
          <a:prstGeom prst="rect">
            <a:avLst/>
          </a:prstGeom>
          <a:solidFill>
            <a:srgbClr val="3B5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xmlns="" id="{967D8EB6-EAE1-4F9C-B398-83321E2872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15400" y="2358913"/>
            <a:ext cx="2140172" cy="2140172"/>
          </a:xfrm>
          <a:prstGeom prst="ellipse">
            <a:avLst/>
          </a:prstGeom>
          <a:solidFill>
            <a:srgbClr val="FFFFFF"/>
          </a:solidFill>
          <a:ln w="22225">
            <a:solidFill>
              <a:srgbClr val="00F7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xmlns="" id="{F7872B17-E371-4CB3-8A73-99FAA5D4467C}"/>
              </a:ext>
            </a:extLst>
          </p:cNvPr>
          <p:cNvPicPr>
            <a:picLocks noChangeAspect="1"/>
          </p:cNvPicPr>
          <p:nvPr/>
        </p:nvPicPr>
        <p:blipFill rotWithShape="1">
          <a:blip r:embed="rId2">
            <a:alphaModFix/>
          </a:blip>
          <a:srcRect r="-3" b="157"/>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15563463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3004</TotalTime>
  <Words>341</Words>
  <Application>Microsoft Office PowerPoint</Application>
  <PresentationFormat>Widescreen</PresentationFormat>
  <Paragraphs>38</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Sustainability Initiative </vt:lpstr>
      <vt:lpstr>Initiative Overview</vt:lpstr>
      <vt:lpstr>Patterns and Similarities </vt:lpstr>
      <vt:lpstr>State and Federal Agencies</vt:lpstr>
      <vt:lpstr>Red Bag Waste Reduction</vt:lpstr>
      <vt:lpstr>Red bag Waste Reduction</vt:lpstr>
      <vt:lpstr>Energy Efficient Hospital </vt:lpstr>
      <vt:lpstr>Energy Efficient Hospital </vt:lpstr>
      <vt:lpstr> Next Steps Overall</vt:lpstr>
      <vt:lpstr>PowerPoint Presentation</vt:lpstr>
      <vt:lpstr>PowerPoint Presentation</vt:lpstr>
      <vt:lpstr>PowerPoint Presentation</vt:lpstr>
      <vt:lpstr>Questions?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Initiative</dc:title>
  <dc:creator>Castro, Yadira</dc:creator>
  <cp:lastModifiedBy>HP</cp:lastModifiedBy>
  <cp:revision>12</cp:revision>
  <dcterms:created xsi:type="dcterms:W3CDTF">2021-01-21T17:10:12Z</dcterms:created>
  <dcterms:modified xsi:type="dcterms:W3CDTF">2021-01-24T09:51:55Z</dcterms:modified>
</cp:coreProperties>
</file>